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7" r:id="rId2"/>
    <p:sldId id="257" r:id="rId3"/>
    <p:sldId id="258" r:id="rId4"/>
    <p:sldId id="278" r:id="rId5"/>
    <p:sldId id="280" r:id="rId6"/>
    <p:sldId id="259" r:id="rId7"/>
    <p:sldId id="260" r:id="rId8"/>
    <p:sldId id="261" r:id="rId9"/>
    <p:sldId id="262" r:id="rId10"/>
    <p:sldId id="264" r:id="rId11"/>
    <p:sldId id="265" r:id="rId12"/>
    <p:sldId id="266" r:id="rId13"/>
    <p:sldId id="267" r:id="rId14"/>
    <p:sldId id="268" r:id="rId15"/>
    <p:sldId id="270" r:id="rId16"/>
    <p:sldId id="281" r:id="rId17"/>
    <p:sldId id="283" r:id="rId18"/>
    <p:sldId id="285" r:id="rId19"/>
    <p:sldId id="28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92" autoAdjust="0"/>
    <p:restoredTop sz="94638" autoAdjust="0"/>
  </p:normalViewPr>
  <p:slideViewPr>
    <p:cSldViewPr>
      <p:cViewPr varScale="1">
        <p:scale>
          <a:sx n="86" d="100"/>
          <a:sy n="86" d="100"/>
        </p:scale>
        <p:origin x="-147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txPr>
              <a:bodyPr/>
              <a:lstStyle/>
              <a:p>
                <a:pPr>
                  <a:defRPr sz="1400" b="1" i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Лист1!$A$2:$A$4</c:f>
              <c:strCache>
                <c:ptCount val="3"/>
                <c:pt idx="0">
                  <c:v>Налог на доходы физических лиц  22,1 млн. руб.</c:v>
                </c:pt>
                <c:pt idx="1">
                  <c:v>Налог на имущество  0,8  млн. руб.</c:v>
                </c:pt>
                <c:pt idx="2">
                  <c:v>Налоги на товары (работы, услуги), реализуемые на территории РФ   1,2 млн. руб.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22.1</c:v>
                </c:pt>
                <c:pt idx="1">
                  <c:v>0.8</c:v>
                </c:pt>
                <c:pt idx="2">
                  <c:v>1.2</c:v>
                </c:pt>
              </c:numCache>
            </c:numRef>
          </c:val>
        </c:ser>
      </c:pie3DChart>
    </c:plotArea>
    <c:legend>
      <c:legendPos val="r"/>
      <c:layout/>
      <c:txPr>
        <a:bodyPr/>
        <a:lstStyle/>
        <a:p>
          <a:pPr>
            <a:defRPr sz="1200"/>
          </a:pPr>
          <a:endParaRPr lang="ru-RU"/>
        </a:p>
      </c:txPr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txPr>
              <a:bodyPr/>
              <a:lstStyle/>
              <a:p>
                <a:pPr>
                  <a:defRPr sz="1400" b="1" i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Лист1!$A$2:$A$4</c:f>
              <c:strCache>
                <c:ptCount val="3"/>
                <c:pt idx="0">
                  <c:v>Доходы от использования имущества, находящегося в государственной и муниципальной собственности 0,15 млн. руб.</c:v>
                </c:pt>
                <c:pt idx="1">
                  <c:v>Доходы от продажи материальных и нематериальных активов 2,4 млн. руб.</c:v>
                </c:pt>
                <c:pt idx="2">
                  <c:v>Прочие неналоговые доходы 0,03 млн. руб.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0.15000000000000013</c:v>
                </c:pt>
                <c:pt idx="1">
                  <c:v>2.4</c:v>
                </c:pt>
                <c:pt idx="2">
                  <c:v>3.0000000000000002E-2</c:v>
                </c:pt>
              </c:numCache>
            </c:numRef>
          </c:val>
        </c:ser>
      </c:pie3DChart>
    </c:plotArea>
    <c:legend>
      <c:legendPos val="r"/>
      <c:layout/>
      <c:txPr>
        <a:bodyPr/>
        <a:lstStyle/>
        <a:p>
          <a:pPr>
            <a:defRPr sz="1200"/>
          </a:pPr>
          <a:endParaRPr lang="ru-RU"/>
        </a:p>
      </c:txPr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Lbls>
            <c:spPr>
              <a:ln>
                <a:noFill/>
              </a:ln>
            </c:spPr>
            <c:txPr>
              <a:bodyPr/>
              <a:lstStyle/>
              <a:p>
                <a:pPr>
                  <a:defRPr sz="1400" b="1" i="1" baseline="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Лист1!$A$2:$A$4</c:f>
              <c:strCache>
                <c:ptCount val="3"/>
                <c:pt idx="0">
                  <c:v>Дотации бюджетам бюджетной системы РФ  9,9 млн. руб.</c:v>
                </c:pt>
                <c:pt idx="1">
                  <c:v>Субсидии бюджетам бюджетной системы РФ (межбюджетные субсидии) 0,2 млн. руб.</c:v>
                </c:pt>
                <c:pt idx="2">
                  <c:v>Иные  трансферты 1,5 млн. руб.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9.9</c:v>
                </c:pt>
                <c:pt idx="1">
                  <c:v>0.2</c:v>
                </c:pt>
                <c:pt idx="2">
                  <c:v>1.5</c:v>
                </c:pt>
              </c:numCache>
            </c:numRef>
          </c:val>
        </c:ser>
      </c:pie3DChart>
    </c:plotArea>
    <c:legend>
      <c:legendPos val="r"/>
      <c:layout/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Lbls>
            <c:dLblPos val="bestFit"/>
            <c:showLegendKey val="1"/>
            <c:showVal val="1"/>
            <c:showLeaderLines val="1"/>
          </c:dLbls>
          <c:cat>
            <c:strRef>
              <c:f>Лист1!$A$2:$A$8</c:f>
              <c:strCache>
                <c:ptCount val="7"/>
                <c:pt idx="0">
                  <c:v>Общегосударственные расходы  0,2 млн. руб.</c:v>
                </c:pt>
                <c:pt idx="1">
                  <c:v>Национальная безопасность и правоохранительная деятельность  1,7 млн. руб.</c:v>
                </c:pt>
                <c:pt idx="2">
                  <c:v>Национальная экономика  19,2 млн. руб.</c:v>
                </c:pt>
                <c:pt idx="3">
                  <c:v>Жилищно-коммунальное хозяйство  9,0 млн. руб.</c:v>
                </c:pt>
                <c:pt idx="4">
                  <c:v>Культура, кинематография  6,3 млн. руб.</c:v>
                </c:pt>
                <c:pt idx="5">
                  <c:v>Социальная политика</c:v>
                </c:pt>
                <c:pt idx="6">
                  <c:v>Межбюджетные трансферты общего характера бюджетам субъектов РФ и муниципальных образований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0.2</c:v>
                </c:pt>
                <c:pt idx="1">
                  <c:v>1.7</c:v>
                </c:pt>
                <c:pt idx="2">
                  <c:v>19.2</c:v>
                </c:pt>
                <c:pt idx="3">
                  <c:v>9</c:v>
                </c:pt>
                <c:pt idx="4">
                  <c:v>6.3</c:v>
                </c:pt>
                <c:pt idx="5">
                  <c:v>8.0000000000000043E-2</c:v>
                </c:pt>
                <c:pt idx="6">
                  <c:v>0.1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4583333333333426"/>
          <c:y val="0.12694444444444475"/>
          <c:w val="0.34027777777777818"/>
          <c:h val="0.76982127234095865"/>
        </c:manualLayout>
      </c:layout>
    </c:legend>
    <c:plotVisOnly val="1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45259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91747B-9A3D-4F4F-8F54-B2AFCBFD5C5E}" type="datetimeFigureOut">
              <a:rPr lang="ru-RU"/>
              <a:pPr>
                <a:defRPr/>
              </a:pPr>
              <a:t>17.08.2017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8F6E94-D51C-4CDC-AF89-60B90A5A99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lezhnevo.ru/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mailto:lejnevo_rfo@mail.ru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85918" y="1000108"/>
            <a:ext cx="50720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    ДЛЯ   ГРАЖДАН </a:t>
            </a:r>
          </a:p>
          <a:p>
            <a:pPr algn="ctr"/>
            <a:r>
              <a:rPr lang="ru-RU" alt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Решение Совета </a:t>
            </a:r>
            <a:r>
              <a:rPr lang="ru-RU" altLang="ru-RU" b="1" i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Лежневского</a:t>
            </a:r>
            <a:r>
              <a:rPr lang="ru-RU" alt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городского поселения «Об исполнении бюджета </a:t>
            </a:r>
            <a:r>
              <a:rPr lang="ru-RU" altLang="ru-RU" b="1" i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Лежневского</a:t>
            </a:r>
            <a:r>
              <a:rPr lang="ru-RU" alt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городского поселения на 2016 год»</a:t>
            </a:r>
            <a:endParaRPr lang="ru-RU" altLang="ru-RU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im1-tub-ru.yandex.net/i?id=4ac3b6c0e6d46cc87915271d072ac316-l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42852"/>
            <a:ext cx="1071570" cy="114300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285728"/>
            <a:ext cx="7650480" cy="6351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>
            <a:noAutofit/>
          </a:bodyPr>
          <a:lstStyle/>
          <a:p>
            <a:pPr indent="0" algn="ctr">
              <a:spcAft>
                <a:spcPts val="840"/>
              </a:spcAft>
            </a:pPr>
            <a:r>
              <a:rPr lang="ru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Итоги исполнения </a:t>
            </a:r>
            <a:r>
              <a:rPr lang="ru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бюджета Лежневского городского поселения за 2016 </a:t>
            </a:r>
            <a:r>
              <a:rPr lang="ru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год по налоговым </a:t>
            </a:r>
            <a:r>
              <a:rPr lang="ru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и неналоговым </a:t>
            </a:r>
            <a:r>
              <a:rPr lang="ru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доходам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282" y="1142984"/>
          <a:ext cx="8643998" cy="4407174"/>
        </p:xfrm>
        <a:graphic>
          <a:graphicData uri="http://schemas.openxmlformats.org/drawingml/2006/table">
            <a:tbl>
              <a:tblPr/>
              <a:tblGrid>
                <a:gridCol w="1960495"/>
                <a:gridCol w="1577306"/>
                <a:gridCol w="1607012"/>
                <a:gridCol w="1713947"/>
                <a:gridCol w="1785238"/>
              </a:tblGrid>
              <a:tr h="483927">
                <a:tc rowSpan="2">
                  <a:txBody>
                    <a:bodyPr/>
                    <a:lstStyle/>
                    <a:p>
                      <a:pPr marL="254000" indent="0"/>
                      <a:r>
                        <a:rPr lang="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Показатели</a:t>
                      </a: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indent="0" algn="ctr">
                        <a:lnSpc>
                          <a:spcPts val="2400"/>
                        </a:lnSpc>
                      </a:pPr>
                      <a:r>
                        <a:rPr lang="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Утверждено на </a:t>
                      </a:r>
                      <a:r>
                        <a:rPr lang="ru" sz="1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2016 </a:t>
                      </a:r>
                      <a:r>
                        <a:rPr lang="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год, млн. руб.</a:t>
                      </a: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indent="0" algn="ctr"/>
                      <a:r>
                        <a:rPr lang="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Исполнено за </a:t>
                      </a:r>
                      <a:r>
                        <a:rPr lang="ru" sz="1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2016 </a:t>
                      </a:r>
                      <a:r>
                        <a:rPr lang="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sz="2600"/>
                    </a:p>
                  </a:txBody>
                  <a:tcPr marL="0" marR="0" marT="0" marB="0"/>
                </a:tc>
                <a:tc rowSpan="2">
                  <a:txBody>
                    <a:bodyPr/>
                    <a:lstStyle/>
                    <a:p>
                      <a:pPr marL="152400" indent="0">
                        <a:lnSpc>
                          <a:spcPts val="2400"/>
                        </a:lnSpc>
                      </a:pPr>
                      <a:r>
                        <a:rPr lang="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Темп роста к </a:t>
                      </a:r>
                      <a:r>
                        <a:rPr lang="ru" sz="1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2015 </a:t>
                      </a:r>
                      <a:r>
                        <a:rPr lang="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году, %</a:t>
                      </a:r>
                    </a:p>
                  </a:txBody>
                  <a:tcPr marL="0" marR="0" marT="0" marB="0" anchor="ctr"/>
                </a:tc>
              </a:tr>
              <a:tr h="1101071">
                <a:tc vMerge="1">
                  <a:txBody>
                    <a:bodyPr/>
                    <a:lstStyle/>
                    <a:p>
                      <a:endParaRPr sz="5900"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 sz="590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93700" indent="0"/>
                      <a:r>
                        <a:rPr lang="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млн. руб.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400"/>
                        </a:lnSpc>
                      </a:pPr>
                      <a:r>
                        <a:rPr lang="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в % к</a:t>
                      </a:r>
                    </a:p>
                    <a:p>
                      <a:pPr marL="177800" indent="0">
                        <a:lnSpc>
                          <a:spcPts val="2400"/>
                        </a:lnSpc>
                      </a:pPr>
                      <a:r>
                        <a:rPr lang="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бюджетным</a:t>
                      </a:r>
                    </a:p>
                    <a:p>
                      <a:pPr marL="177800" indent="0">
                        <a:lnSpc>
                          <a:spcPts val="2400"/>
                        </a:lnSpc>
                      </a:pPr>
                      <a:r>
                        <a:rPr lang="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назначениям</a:t>
                      </a: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sz="5900"/>
                    </a:p>
                  </a:txBody>
                  <a:tcPr marL="0" marR="0" marT="0" marB="0"/>
                </a:tc>
              </a:tr>
              <a:tr h="1272522">
                <a:tc>
                  <a:txBody>
                    <a:bodyPr/>
                    <a:lstStyle/>
                    <a:p>
                      <a:pPr indent="0" algn="ctr">
                        <a:lnSpc>
                          <a:spcPts val="2400"/>
                        </a:lnSpc>
                      </a:pPr>
                      <a:r>
                        <a:rPr lang="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Налоговые и неналоговые </a:t>
                      </a:r>
                      <a:r>
                        <a:rPr lang="ru" sz="1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доходы, </a:t>
                      </a:r>
                    </a:p>
                    <a:p>
                      <a:pPr indent="0" algn="ctr">
                        <a:lnSpc>
                          <a:spcPts val="2400"/>
                        </a:lnSpc>
                      </a:pPr>
                      <a:r>
                        <a:rPr lang="ru" sz="1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в том числе:</a:t>
                      </a:r>
                      <a:endParaRPr lang="ru" sz="1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482600" indent="0"/>
                      <a:r>
                        <a:rPr lang="ru" sz="1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26,7</a:t>
                      </a:r>
                      <a:endParaRPr lang="ru" sz="1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93700" indent="0"/>
                      <a:r>
                        <a:rPr lang="ru" sz="1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  28,2</a:t>
                      </a:r>
                      <a:endParaRPr lang="ru" sz="1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00" indent="0"/>
                      <a:r>
                        <a:rPr lang="ru" sz="1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105,7</a:t>
                      </a:r>
                      <a:endParaRPr lang="ru" sz="1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457200" indent="0" algn="ctr"/>
                      <a:r>
                        <a:rPr lang="ru" sz="1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117</a:t>
                      </a:r>
                      <a:endParaRPr lang="ru" sz="1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769390">
                <a:tc>
                  <a:txBody>
                    <a:bodyPr/>
                    <a:lstStyle/>
                    <a:p>
                      <a:pPr indent="0" algn="ctr">
                        <a:spcAft>
                          <a:spcPts val="840"/>
                        </a:spcAft>
                      </a:pPr>
                      <a:r>
                        <a:rPr lang="ru" sz="1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- налоговые</a:t>
                      </a:r>
                      <a:endParaRPr lang="ru" sz="1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  <a:p>
                      <a:pPr indent="0" algn="ctr"/>
                      <a:r>
                        <a:rPr lang="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доходы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355600" indent="0" algn="l"/>
                      <a:r>
                        <a:rPr lang="ru" sz="1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  24,1</a:t>
                      </a:r>
                      <a:endParaRPr lang="ru" sz="1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93700" indent="0"/>
                      <a:r>
                        <a:rPr lang="ru" sz="1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  25,6</a:t>
                      </a:r>
                      <a:endParaRPr lang="ru" sz="1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00" indent="0"/>
                      <a:r>
                        <a:rPr lang="ru" sz="1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106,2</a:t>
                      </a:r>
                      <a:endParaRPr lang="ru" sz="1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457200" indent="0"/>
                      <a:r>
                        <a:rPr lang="ru" sz="1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         113</a:t>
                      </a:r>
                      <a:endParaRPr lang="ru" sz="1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780264">
                <a:tc>
                  <a:txBody>
                    <a:bodyPr/>
                    <a:lstStyle/>
                    <a:p>
                      <a:pPr marL="254000" indent="0">
                        <a:spcAft>
                          <a:spcPts val="840"/>
                        </a:spcAft>
                      </a:pPr>
                      <a:r>
                        <a:rPr lang="ru" sz="1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-неналоговые</a:t>
                      </a:r>
                      <a:endParaRPr lang="ru" sz="1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  <a:p>
                      <a:pPr indent="0" algn="ctr"/>
                      <a:r>
                        <a:rPr lang="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доходы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482600" indent="0"/>
                      <a:r>
                        <a:rPr lang="ru" sz="1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2,6</a:t>
                      </a:r>
                      <a:endParaRPr lang="ru" sz="1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46100" indent="0"/>
                      <a:r>
                        <a:rPr lang="ru" sz="1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2,6</a:t>
                      </a:r>
                      <a:endParaRPr lang="ru" sz="1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00" indent="0"/>
                      <a:r>
                        <a:rPr lang="ru" sz="1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100,0</a:t>
                      </a:r>
                      <a:endParaRPr lang="ru" sz="1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457200" indent="0"/>
                      <a:r>
                        <a:rPr lang="ru" sz="1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         186</a:t>
                      </a:r>
                      <a:endParaRPr lang="ru" sz="1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1142984"/>
            <a:ext cx="8400288" cy="371477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>
            <a:noAutofit/>
          </a:bodyPr>
          <a:lstStyle/>
          <a:p>
            <a:pPr indent="0" algn="ctr">
              <a:lnSpc>
                <a:spcPts val="5256"/>
              </a:lnSpc>
            </a:pPr>
            <a:endParaRPr lang="ru" sz="4300" b="1" spc="-50" dirty="0">
              <a:solidFill>
                <a:srgbClr val="FFFFFF"/>
              </a:solidFill>
              <a:latin typeface="Times New Roman"/>
            </a:endParaRPr>
          </a:p>
          <a:p>
            <a:pPr indent="0" algn="ctr">
              <a:lnSpc>
                <a:spcPts val="5256"/>
              </a:lnSpc>
            </a:pPr>
            <a:r>
              <a:rPr lang="ru" sz="4300" b="1" spc="-5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И</a:t>
            </a:r>
            <a:r>
              <a:rPr lang="ru" sz="4300" b="1" spc="-50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сполнение </a:t>
            </a:r>
            <a:r>
              <a:rPr lang="ru" sz="4300" b="1" spc="-5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бюджета </a:t>
            </a:r>
            <a:r>
              <a:rPr lang="ru" sz="4300" b="1" spc="-50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Лежневского городского </a:t>
            </a:r>
            <a:r>
              <a:rPr lang="ru" sz="4300" b="1" spc="-5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поселения в </a:t>
            </a:r>
            <a:r>
              <a:rPr lang="ru" sz="4300" b="1" spc="-50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2016 </a:t>
            </a:r>
            <a:r>
              <a:rPr lang="ru" sz="4300" b="1" spc="-5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году</a:t>
            </a:r>
          </a:p>
          <a:p>
            <a:pPr indent="0" algn="ctr">
              <a:lnSpc>
                <a:spcPts val="5256"/>
              </a:lnSpc>
            </a:pPr>
            <a:r>
              <a:rPr lang="ru" sz="4300" b="1" spc="-5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по расходам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1920" y="451104"/>
            <a:ext cx="8900160" cy="763318"/>
          </a:xfrm>
          <a:prstGeom prst="rect">
            <a:avLst/>
          </a:prstGeom>
          <a:solidFill>
            <a:srgbClr val="BCEEFE"/>
          </a:solidFill>
        </p:spPr>
        <p:txBody>
          <a:bodyPr lIns="0" tIns="0" rIns="0" bIns="0">
            <a:noAutofit/>
          </a:bodyPr>
          <a:lstStyle/>
          <a:p>
            <a:pPr indent="0" algn="ctr">
              <a:spcAft>
                <a:spcPts val="630"/>
              </a:spcAft>
            </a:pPr>
            <a:r>
              <a:rPr lang="ru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Распределение бюджетных ассигнований по разделам бюджетной классификации</a:t>
            </a:r>
          </a:p>
          <a:p>
            <a:pPr indent="0" algn="ctr"/>
            <a:r>
              <a:rPr lang="ru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расходов </a:t>
            </a:r>
            <a:r>
              <a:rPr lang="ru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бюджета Лежневского городского поселения </a:t>
            </a:r>
            <a:r>
              <a:rPr lang="ru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на </a:t>
            </a:r>
            <a:r>
              <a:rPr lang="ru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2016 </a:t>
            </a:r>
            <a:r>
              <a:rPr lang="ru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год (млн.руб.)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3360" y="1785926"/>
            <a:ext cx="6144590" cy="428628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r"/>
            <a:r>
              <a:rPr lang="ru" sz="2100" b="1" dirty="0" smtClean="0">
                <a:latin typeface="Times New Roman"/>
              </a:rPr>
              <a:t>       </a:t>
            </a:r>
            <a:r>
              <a:rPr lang="ru" sz="2100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Распределение </a:t>
            </a:r>
            <a:r>
              <a:rPr lang="ru" sz="2100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расходов</a:t>
            </a:r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714348" y="2143116"/>
          <a:ext cx="7715304" cy="4000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76656" y="79248"/>
            <a:ext cx="7787640" cy="70654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>
            <a:noAutofit/>
          </a:bodyPr>
          <a:lstStyle/>
          <a:p>
            <a:pPr indent="0" algn="ctr">
              <a:lnSpc>
                <a:spcPts val="2592"/>
              </a:lnSpc>
            </a:pPr>
            <a:r>
              <a:rPr lang="ru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Исполнение бюджетных назначений главными распорядителями средств бюджета </a:t>
            </a:r>
            <a:r>
              <a:rPr lang="ru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Лежневского городского поселения </a:t>
            </a:r>
            <a:r>
              <a:rPr lang="ru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за </a:t>
            </a:r>
            <a:r>
              <a:rPr lang="ru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2016 год</a:t>
            </a:r>
            <a:endParaRPr lang="ru" b="1" dirty="0">
              <a:solidFill>
                <a:schemeClr val="tx2">
                  <a:lumMod val="75000"/>
                </a:schemeClr>
              </a:solidFill>
              <a:latin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429520" y="1000108"/>
            <a:ext cx="1109472" cy="24079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0" tIns="0" rIns="0" bIns="0">
            <a:noAutofit/>
          </a:bodyPr>
          <a:lstStyle/>
          <a:p>
            <a:pPr indent="0" algn="r"/>
            <a:r>
              <a:rPr lang="ru" sz="1500" b="1" dirty="0">
                <a:latin typeface="Times New Roman"/>
              </a:rPr>
              <a:t>(млн. руб.)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28597" y="1325880"/>
          <a:ext cx="8215368" cy="4960640"/>
        </p:xfrm>
        <a:graphic>
          <a:graphicData uri="http://schemas.openxmlformats.org/drawingml/2006/table">
            <a:tbl>
              <a:tblPr/>
              <a:tblGrid>
                <a:gridCol w="3431864"/>
                <a:gridCol w="1707992"/>
                <a:gridCol w="1435051"/>
                <a:gridCol w="1640461"/>
              </a:tblGrid>
              <a:tr h="2079277">
                <a:tc>
                  <a:txBody>
                    <a:bodyPr/>
                    <a:lstStyle/>
                    <a:p>
                      <a:pPr indent="0" algn="ctr">
                        <a:lnSpc>
                          <a:spcPts val="2304"/>
                        </a:lnSpc>
                      </a:pPr>
                      <a:r>
                        <a:rPr lang="ru" sz="1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   </a:t>
                      </a:r>
                      <a:endParaRPr lang="ru" sz="1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76200" indent="0" algn="ctr">
                        <a:lnSpc>
                          <a:spcPts val="2304"/>
                        </a:lnSpc>
                      </a:pPr>
                      <a:r>
                        <a:rPr lang="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Утверждено Решением Совета на </a:t>
                      </a:r>
                      <a:r>
                        <a:rPr lang="ru" sz="1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2016 г.</a:t>
                      </a:r>
                      <a:endParaRPr lang="ru" sz="1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80"/>
                        </a:lnSpc>
                      </a:pPr>
                      <a:r>
                        <a:rPr lang="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Исполнено в </a:t>
                      </a:r>
                      <a:r>
                        <a:rPr lang="ru" sz="1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2016 </a:t>
                      </a:r>
                      <a:r>
                        <a:rPr lang="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г.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04800" indent="0">
                        <a:lnSpc>
                          <a:spcPts val="2304"/>
                        </a:lnSpc>
                      </a:pPr>
                      <a:r>
                        <a:rPr lang="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Процент</a:t>
                      </a:r>
                    </a:p>
                    <a:p>
                      <a:pPr marL="101600" indent="0">
                        <a:lnSpc>
                          <a:spcPts val="2304"/>
                        </a:lnSpc>
                      </a:pPr>
                      <a:r>
                        <a:rPr lang="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исполнения</a:t>
                      </a:r>
                    </a:p>
                    <a:p>
                      <a:pPr marL="101600" indent="0">
                        <a:lnSpc>
                          <a:spcPts val="2304"/>
                        </a:lnSpc>
                      </a:pPr>
                      <a:r>
                        <a:rPr lang="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бюджетных</a:t>
                      </a:r>
                    </a:p>
                    <a:p>
                      <a:pPr marL="101600" indent="0">
                        <a:lnSpc>
                          <a:spcPts val="2304"/>
                        </a:lnSpc>
                      </a:pPr>
                      <a:r>
                        <a:rPr lang="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назначений</a:t>
                      </a:r>
                    </a:p>
                  </a:txBody>
                  <a:tcPr marL="0" marR="0" marT="0" marB="0" anchor="ctr"/>
                </a:tc>
              </a:tr>
              <a:tr h="855186">
                <a:tc>
                  <a:txBody>
                    <a:bodyPr/>
                    <a:lstStyle/>
                    <a:p>
                      <a:pPr marL="419100" indent="-419100">
                        <a:lnSpc>
                          <a:spcPts val="1500"/>
                        </a:lnSpc>
                      </a:pPr>
                      <a:r>
                        <a:rPr lang="ru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1. Администрация </a:t>
                      </a:r>
                      <a:r>
                        <a:rPr lang="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Лежневского муниципального района</a:t>
                      </a:r>
                      <a:endParaRPr lang="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200" indent="0" algn="ctr"/>
                      <a:r>
                        <a:rPr lang="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37,5</a:t>
                      </a:r>
                      <a:endParaRPr lang="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36,5</a:t>
                      </a:r>
                      <a:endParaRPr lang="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97,3</a:t>
                      </a:r>
                      <a:endParaRPr lang="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1137454">
                <a:tc>
                  <a:txBody>
                    <a:bodyPr/>
                    <a:lstStyle/>
                    <a:p>
                      <a:pPr indent="0">
                        <a:lnSpc>
                          <a:spcPts val="1500"/>
                        </a:lnSpc>
                      </a:pPr>
                      <a:r>
                        <a:rPr lang="ru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2. </a:t>
                      </a:r>
                      <a:r>
                        <a:rPr lang="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Комитет по управлению муниципальным имуществом, земельными</a:t>
                      </a:r>
                      <a:r>
                        <a:rPr lang="ru" sz="14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 ресурсами и архитектуре Администрации Лежневского муниципального района</a:t>
                      </a:r>
                      <a:endParaRPr lang="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76200" indent="0" algn="ctr"/>
                      <a:r>
                        <a:rPr lang="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0,1</a:t>
                      </a:r>
                      <a:endParaRPr lang="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0,1</a:t>
                      </a:r>
                      <a:endParaRPr lang="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100</a:t>
                      </a:r>
                      <a:endParaRPr lang="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888723">
                <a:tc>
                  <a:txBody>
                    <a:bodyPr/>
                    <a:lstStyle/>
                    <a:p>
                      <a:pPr indent="0"/>
                      <a:endParaRPr lang="ru" sz="14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  <a:p>
                      <a:pPr indent="0"/>
                      <a:r>
                        <a:rPr lang="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Всего</a:t>
                      </a:r>
                      <a:r>
                        <a:rPr lang="ru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: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200" indent="0" algn="ctr"/>
                      <a:r>
                        <a:rPr lang="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37,6</a:t>
                      </a:r>
                      <a:endParaRPr lang="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36,6</a:t>
                      </a:r>
                      <a:endParaRPr lang="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97,3</a:t>
                      </a:r>
                      <a:endParaRPr lang="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95072" y="204217"/>
          <a:ext cx="8827008" cy="6494473"/>
        </p:xfrm>
        <a:graphic>
          <a:graphicData uri="http://schemas.openxmlformats.org/drawingml/2006/table">
            <a:tbl>
              <a:tblPr/>
              <a:tblGrid>
                <a:gridCol w="2804160"/>
                <a:gridCol w="1926336"/>
                <a:gridCol w="1877568"/>
                <a:gridCol w="2218944"/>
              </a:tblGrid>
              <a:tr h="674802">
                <a:tc gridSpan="4">
                  <a:txBody>
                    <a:bodyPr/>
                    <a:lstStyle/>
                    <a:p>
                      <a:pPr indent="0" algn="ctr"/>
                      <a:r>
                        <a:rPr lang="ru" sz="23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Исполнение бюджета за </a:t>
                      </a:r>
                      <a:r>
                        <a:rPr lang="ru" sz="23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2016 </a:t>
                      </a:r>
                      <a:r>
                        <a:rPr lang="ru" sz="23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год по </a:t>
                      </a:r>
                      <a:r>
                        <a:rPr lang="ru" sz="23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отраслям</a:t>
                      </a:r>
                      <a:endParaRPr lang="ru" sz="23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sz="3600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sz="3600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sz="3600"/>
                    </a:p>
                  </a:txBody>
                  <a:tcPr marL="0" marR="0" marT="0" marB="0"/>
                </a:tc>
              </a:tr>
              <a:tr h="609498">
                <a:tc>
                  <a:txBody>
                    <a:bodyPr/>
                    <a:lstStyle/>
                    <a:p>
                      <a:pPr indent="0" algn="ctr"/>
                      <a:r>
                        <a:rPr lang="ru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Наименование отрасли</a:t>
                      </a: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920"/>
                        </a:lnSpc>
                      </a:pPr>
                      <a:r>
                        <a:rPr lang="ru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Утверждено на </a:t>
                      </a:r>
                      <a:r>
                        <a:rPr lang="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2016г., млн.</a:t>
                      </a:r>
                      <a:r>
                        <a:rPr lang="ru" sz="16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600" b="1" baseline="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р</a:t>
                      </a:r>
                      <a:r>
                        <a:rPr lang="ru" sz="16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уб.</a:t>
                      </a:r>
                      <a:endParaRPr lang="ru" sz="16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ts val="192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Исполнено за </a:t>
                      </a:r>
                      <a:r>
                        <a:rPr lang="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2016г., млн.</a:t>
                      </a:r>
                      <a:r>
                        <a:rPr lang="ru" sz="16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600" b="1" baseline="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р</a:t>
                      </a:r>
                      <a:r>
                        <a:rPr lang="ru" sz="16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уб.</a:t>
                      </a:r>
                      <a:endParaRPr lang="ru" sz="16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630"/>
                        </a:spcAft>
                      </a:pPr>
                      <a:r>
                        <a:rPr lang="ru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%</a:t>
                      </a:r>
                    </a:p>
                    <a:p>
                      <a:pPr indent="0" algn="ctr"/>
                      <a:r>
                        <a:rPr lang="ru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исполнения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90451">
                <a:tc>
                  <a:txBody>
                    <a:bodyPr/>
                    <a:lstStyle/>
                    <a:p>
                      <a:pPr marL="114300" indent="0">
                        <a:spcAft>
                          <a:spcPts val="630"/>
                        </a:spcAft>
                      </a:pPr>
                      <a:r>
                        <a:rPr lang="ru" sz="1600" b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Общегосударственные</a:t>
                      </a:r>
                    </a:p>
                    <a:p>
                      <a:pPr marL="114300" indent="0"/>
                      <a:r>
                        <a:rPr lang="ru" sz="1600" b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вопросы</a:t>
                      </a:r>
                    </a:p>
                  </a:txBody>
                  <a:tcPr marL="0" marR="0" marT="0" marB="0" anchor="ctr">
                    <a:solidFill>
                      <a:srgbClr val="D2D6E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0,19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rgbClr val="D2D6E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0,15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rgbClr val="D2D6E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78,9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rgbClr val="D2D6E7"/>
                    </a:solidFill>
                  </a:tcPr>
                </a:tc>
              </a:tr>
              <a:tr h="715363">
                <a:tc>
                  <a:txBody>
                    <a:bodyPr/>
                    <a:lstStyle/>
                    <a:p>
                      <a:pPr marL="114300" indent="0"/>
                      <a:r>
                        <a:rPr lang="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Национальная безопасность и правоохранительная деятельность</a:t>
                      </a:r>
                      <a:endParaRPr lang="ru" sz="16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solidFill>
                      <a:srgbClr val="E6ECF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1,7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solidFill>
                      <a:srgbClr val="E6ECF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1,7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solidFill>
                      <a:srgbClr val="E6ECF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100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solidFill>
                      <a:srgbClr val="E6ECF6"/>
                    </a:solidFill>
                  </a:tcPr>
                </a:tc>
              </a:tr>
              <a:tr h="625824">
                <a:tc>
                  <a:txBody>
                    <a:bodyPr/>
                    <a:lstStyle/>
                    <a:p>
                      <a:pPr marL="114300" indent="0"/>
                      <a:r>
                        <a:rPr lang="ru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Национальная экономика</a:t>
                      </a:r>
                    </a:p>
                  </a:txBody>
                  <a:tcPr marL="0" marR="0" marT="0" marB="0">
                    <a:solidFill>
                      <a:srgbClr val="D2D6E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19,3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solidFill>
                      <a:srgbClr val="D2D6E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19,2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solidFill>
                      <a:srgbClr val="D2D6E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99,5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solidFill>
                      <a:srgbClr val="D2D6E7"/>
                    </a:solidFill>
                  </a:tcPr>
                </a:tc>
              </a:tr>
              <a:tr h="526586">
                <a:tc>
                  <a:txBody>
                    <a:bodyPr/>
                    <a:lstStyle/>
                    <a:p>
                      <a:pPr marL="114300" indent="0">
                        <a:spcAft>
                          <a:spcPts val="420"/>
                        </a:spcAft>
                      </a:pPr>
                      <a:r>
                        <a:rPr lang="ru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Жилищно-коммунальное</a:t>
                      </a:r>
                    </a:p>
                    <a:p>
                      <a:pPr marL="114300" indent="0"/>
                      <a:r>
                        <a:rPr lang="ru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хозяйство</a:t>
                      </a:r>
                    </a:p>
                  </a:txBody>
                  <a:tcPr marL="0" marR="0" marT="0" marB="0">
                    <a:solidFill>
                      <a:srgbClr val="E6ECF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9,6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solidFill>
                      <a:srgbClr val="E6ECF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9,0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solidFill>
                      <a:srgbClr val="E6ECF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93,8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rgbClr val="E6ECF6"/>
                    </a:solidFill>
                  </a:tcPr>
                </a:tc>
              </a:tr>
              <a:tr h="476170">
                <a:tc>
                  <a:txBody>
                    <a:bodyPr/>
                    <a:lstStyle/>
                    <a:p>
                      <a:pPr marL="114300" indent="0"/>
                      <a:r>
                        <a:rPr lang="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Культура, кинематография</a:t>
                      </a:r>
                      <a:endParaRPr lang="ru" sz="16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rgbClr val="D2D6E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6,3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rgbClr val="D2D6E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6,3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rgbClr val="D2D6E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100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rgbClr val="D2D6E7"/>
                    </a:solidFill>
                  </a:tcPr>
                </a:tc>
              </a:tr>
              <a:tr h="492496">
                <a:tc>
                  <a:txBody>
                    <a:bodyPr/>
                    <a:lstStyle/>
                    <a:p>
                      <a:pPr marL="114300" indent="0"/>
                      <a:r>
                        <a:rPr lang="ru" sz="1600" b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Социальная политика</a:t>
                      </a:r>
                    </a:p>
                  </a:txBody>
                  <a:tcPr marL="0" marR="0" marT="0" marB="0" anchor="ctr">
                    <a:solidFill>
                      <a:srgbClr val="E6ECF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0,08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rgbClr val="E6ECF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0,08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rgbClr val="E6ECF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100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rgbClr val="E6ECF6"/>
                    </a:solidFill>
                  </a:tcPr>
                </a:tc>
              </a:tr>
              <a:tr h="1192271">
                <a:tc>
                  <a:txBody>
                    <a:bodyPr/>
                    <a:lstStyle/>
                    <a:p>
                      <a:pPr marL="114300" indent="0"/>
                      <a:r>
                        <a:rPr lang="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Межбюджетные трансферты общего</a:t>
                      </a:r>
                      <a:r>
                        <a:rPr lang="ru" sz="16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 характера бюджетам субъектов РФ и муниципальных образований</a:t>
                      </a:r>
                      <a:endParaRPr lang="ru" sz="16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solidFill>
                      <a:srgbClr val="D2D6E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0,4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rgbClr val="D2D6E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0,1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rgbClr val="D2D6E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25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rgbClr val="D2D6E7"/>
                    </a:solidFill>
                  </a:tcPr>
                </a:tc>
              </a:tr>
              <a:tr h="536032">
                <a:tc>
                  <a:txBody>
                    <a:bodyPr/>
                    <a:lstStyle/>
                    <a:p>
                      <a:pPr indent="0" algn="ctr"/>
                      <a:r>
                        <a:rPr lang="ru" sz="1600" b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Всего:</a:t>
                      </a:r>
                    </a:p>
                  </a:txBody>
                  <a:tcPr marL="0" marR="0" marT="0" marB="0" anchor="ctr">
                    <a:solidFill>
                      <a:srgbClr val="E6ECF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37,6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rgbClr val="E6ECF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36,6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rgbClr val="E6ECF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97,3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rgbClr val="E6ECF6"/>
                    </a:solidFill>
                  </a:tcPr>
                </a:tc>
              </a:tr>
            </a:tbl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857232"/>
            <a:ext cx="7869936" cy="528641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>
            <a:noAutofit/>
          </a:bodyPr>
          <a:lstStyle/>
          <a:p>
            <a:pPr indent="0" algn="ctr"/>
            <a:endParaRPr lang="ru" sz="2800" dirty="0" smtClean="0">
              <a:solidFill>
                <a:schemeClr val="tx2">
                  <a:lumMod val="75000"/>
                </a:schemeClr>
              </a:solidFill>
              <a:latin typeface="Times New Roman"/>
            </a:endParaRPr>
          </a:p>
          <a:p>
            <a:pPr indent="0" algn="ctr"/>
            <a:endParaRPr lang="ru" sz="2800" dirty="0" smtClean="0">
              <a:solidFill>
                <a:schemeClr val="tx2">
                  <a:lumMod val="75000"/>
                </a:schemeClr>
              </a:solidFill>
              <a:latin typeface="Times New Roman"/>
            </a:endParaRPr>
          </a:p>
          <a:p>
            <a:pPr indent="0" algn="ctr"/>
            <a:r>
              <a:rPr lang="ru" sz="2800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Исполнение </a:t>
            </a:r>
            <a:r>
              <a:rPr lang="ru" sz="280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расходной части </a:t>
            </a:r>
            <a:r>
              <a:rPr lang="ru" sz="2800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бюджета Лежневского городского  поселения </a:t>
            </a:r>
            <a:r>
              <a:rPr lang="ru" sz="280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по </a:t>
            </a:r>
            <a:r>
              <a:rPr lang="ru" sz="2800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муниципальной программе </a:t>
            </a:r>
          </a:p>
          <a:p>
            <a:pPr indent="0" algn="ctr"/>
            <a:r>
              <a:rPr lang="ru" sz="2800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Лежневского городского поселения </a:t>
            </a:r>
          </a:p>
          <a:p>
            <a:pPr algn="ctr"/>
            <a:r>
              <a:rPr lang="ru" sz="2800" b="1" i="1" u="sng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«</a:t>
            </a:r>
            <a:r>
              <a:rPr lang="ru-RU" altLang="ru-RU" sz="2800" b="1" i="1" u="sng" dirty="0" smtClean="0">
                <a:solidFill>
                  <a:schemeClr val="tx2">
                    <a:lumMod val="75000"/>
                  </a:schemeClr>
                </a:solidFill>
              </a:rPr>
              <a:t>Развитие транспортной системы </a:t>
            </a:r>
            <a:r>
              <a:rPr lang="ru-RU" altLang="ru-RU" sz="2800" b="1" i="1" u="sng" dirty="0" err="1" smtClean="0">
                <a:solidFill>
                  <a:schemeClr val="tx2">
                    <a:lumMod val="75000"/>
                  </a:schemeClr>
                </a:solidFill>
              </a:rPr>
              <a:t>Лежневского</a:t>
            </a:r>
            <a:r>
              <a:rPr lang="ru-RU" altLang="ru-RU" sz="2800" b="1" i="1" u="sng" dirty="0" smtClean="0">
                <a:solidFill>
                  <a:schemeClr val="tx2">
                    <a:lumMod val="75000"/>
                  </a:schemeClr>
                </a:solidFill>
              </a:rPr>
              <a:t> городского поселения»</a:t>
            </a:r>
          </a:p>
          <a:p>
            <a:pPr indent="0" algn="ctr">
              <a:lnSpc>
                <a:spcPts val="5232"/>
              </a:lnSpc>
            </a:pPr>
            <a:endParaRPr lang="ru" sz="2800" dirty="0">
              <a:solidFill>
                <a:schemeClr val="tx2">
                  <a:lumMod val="75000"/>
                </a:schemeClr>
              </a:solidFill>
              <a:latin typeface="Times New Roman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selskie-vesti.ru/netcat_files/Image/656_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3214710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www.selskie-vesti.ru/netcat_files/Image/721_3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286256"/>
            <a:ext cx="3357586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www.selskie-vesti.ru/netcat_files/Image/742-2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8" y="285728"/>
            <a:ext cx="3214710" cy="242889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pic>
      <p:pic>
        <p:nvPicPr>
          <p:cNvPr id="5" name="Рисунок 4" descr="http://www.selskie-vesti.ru/netcat_files/Image/841_2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29322" y="4357694"/>
            <a:ext cx="2957513" cy="2376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571868" y="1500174"/>
            <a:ext cx="214314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Цели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развитие автомобильных дорог общего пользования местного значения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00430" y="142852"/>
            <a:ext cx="2214578" cy="12080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ctr">
              <a:lnSpc>
                <a:spcPts val="2904"/>
              </a:lnSpc>
            </a:pPr>
            <a:r>
              <a:rPr lang="ru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Объем расходов </a:t>
            </a:r>
          </a:p>
          <a:p>
            <a:pPr indent="0" algn="ctr">
              <a:lnSpc>
                <a:spcPts val="2904"/>
              </a:lnSpc>
            </a:pPr>
            <a:r>
              <a:rPr lang="ru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за 2016 год:</a:t>
            </a:r>
          </a:p>
          <a:p>
            <a:pPr indent="0" algn="ctr">
              <a:lnSpc>
                <a:spcPts val="2904"/>
              </a:lnSpc>
            </a:pPr>
            <a:r>
              <a:rPr lang="ru" b="1" u="sng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 19,2  млн.руб.</a:t>
            </a:r>
            <a:endParaRPr lang="ru" b="1" u="sng" dirty="0">
              <a:solidFill>
                <a:schemeClr val="tx2">
                  <a:lumMod val="75000"/>
                </a:schemeClr>
              </a:solidFill>
              <a:latin typeface="Times New Roman"/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285852" y="3071810"/>
            <a:ext cx="70723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100" dirty="0" smtClean="0"/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рамках реализации мероприятий муниципальной программы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 счет средств дорожного фонда выполнен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ремонт улично-дорожной сети  в п.Лежнево -2,75 км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87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Участие граждан в бюджетном процессе</a:t>
            </a:r>
          </a:p>
        </p:txBody>
      </p:sp>
      <p:pic>
        <p:nvPicPr>
          <p:cNvPr id="34819" name="Содержимое 5" descr="1389202444-5-steps-conquering-public-spearking-anxiety-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071813" y="1071563"/>
            <a:ext cx="2857500" cy="1500187"/>
          </a:xfrm>
        </p:spPr>
      </p:pic>
      <p:sp>
        <p:nvSpPr>
          <p:cNvPr id="34820" name="Rectangle 2"/>
          <p:cNvSpPr>
            <a:spLocks noChangeArrowheads="1"/>
          </p:cNvSpPr>
          <p:nvPr/>
        </p:nvSpPr>
        <p:spPr bwMode="auto">
          <a:xfrm>
            <a:off x="428625" y="2286000"/>
            <a:ext cx="8358188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49263" eaLnBrk="0" hangingPunct="0"/>
            <a:endParaRPr lang="ru-RU" sz="1400">
              <a:latin typeface="Times New Roman" pitchFamily="18" charset="0"/>
              <a:cs typeface="Times New Roman" pitchFamily="18" charset="0"/>
            </a:endParaRPr>
          </a:p>
          <a:p>
            <a:pPr indent="449263" eaLnBrk="0" hangingPunct="0"/>
            <a:endParaRPr lang="ru-RU" sz="1400">
              <a:latin typeface="Times New Roman" pitchFamily="18" charset="0"/>
              <a:cs typeface="Times New Roman" pitchFamily="18" charset="0"/>
            </a:endParaRPr>
          </a:p>
          <a:p>
            <a:pPr indent="449263" algn="just" eaLnBrk="0" hangingPunct="0"/>
            <a:r>
              <a:rPr lang="ru-RU" sz="1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Обсуждение гражданами проекта бюджета Лежневского городского прселения     (проекта об исполнении бюджета Лежневского городского прселения )  возможно  посредством участия граждан в публичных слушаниях. Публичные слушания в Лежневском городского прселения проводятся дважды в год: </a:t>
            </a:r>
            <a:endParaRPr lang="ru-RU" sz="1600">
              <a:solidFill>
                <a:srgbClr val="002060"/>
              </a:solidFill>
            </a:endParaRPr>
          </a:p>
          <a:p>
            <a:pPr indent="449263" algn="just" eaLnBrk="0" hangingPunct="0"/>
            <a:r>
              <a:rPr lang="ru-RU" sz="1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по проекту бюджета Лежневского городского прселения ;</a:t>
            </a:r>
            <a:endParaRPr lang="ru-RU" sz="1600">
              <a:solidFill>
                <a:srgbClr val="002060"/>
              </a:solidFill>
            </a:endParaRPr>
          </a:p>
          <a:p>
            <a:pPr indent="449263" algn="just" eaLnBrk="0" hangingPunct="0"/>
            <a:r>
              <a:rPr lang="ru-RU" sz="1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по годовому отчету об исполнении  бюджета Лежневского городского прселения .</a:t>
            </a:r>
            <a:endParaRPr lang="ru-RU" sz="1600">
              <a:solidFill>
                <a:srgbClr val="002060"/>
              </a:solidFill>
            </a:endParaRPr>
          </a:p>
          <a:p>
            <a:pPr indent="449263" algn="just" eaLnBrk="0" hangingPunct="0"/>
            <a:r>
              <a:rPr lang="ru-RU" sz="1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Все граждане Российской Федерации, проживающие на территории Лежневского муниципального района вправе принять участие в публичных слушаниях.</a:t>
            </a:r>
            <a:endParaRPr lang="ru-RU" sz="1600">
              <a:solidFill>
                <a:srgbClr val="002060"/>
              </a:solidFill>
            </a:endParaRPr>
          </a:p>
          <a:p>
            <a:pPr indent="449263" algn="just" eaLnBrk="0" hangingPunct="0"/>
            <a:r>
              <a:rPr lang="ru-RU" sz="1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Информация о дате, месте и времени проведения публичных слушаний размещается Администрацией Лежневского муниципального района в районной газете </a:t>
            </a:r>
            <a:r>
              <a:rPr lang="ru-RU" sz="1600">
                <a:solidFill>
                  <a:srgbClr val="002060"/>
                </a:solidFill>
                <a:cs typeface="Times New Roman" pitchFamily="18" charset="0"/>
              </a:rPr>
              <a:t>«</a:t>
            </a:r>
            <a:r>
              <a:rPr lang="ru-RU" sz="1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Сельские вести</a:t>
            </a:r>
            <a:r>
              <a:rPr lang="ru-RU" sz="1600">
                <a:solidFill>
                  <a:srgbClr val="002060"/>
                </a:solidFill>
                <a:cs typeface="Times New Roman" pitchFamily="18" charset="0"/>
              </a:rPr>
              <a:t>»</a:t>
            </a:r>
            <a:r>
              <a:rPr lang="ru-RU" sz="1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в сети Интернет на официальном сайте  </a:t>
            </a:r>
            <a:r>
              <a:rPr lang="ru-RU" sz="1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http://lezhnevo.ru</a:t>
            </a:r>
            <a:r>
              <a:rPr lang="ru-RU" sz="1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не позднее чем за семь дней до даты их проведения.</a:t>
            </a:r>
          </a:p>
          <a:p>
            <a:pPr indent="449263" eaLnBrk="0" hangingPunct="0"/>
            <a:endParaRPr lang="ru-RU" sz="1400">
              <a:latin typeface="Times New Roman" pitchFamily="18" charset="0"/>
            </a:endParaRPr>
          </a:p>
          <a:p>
            <a:pPr indent="449263" eaLnBrk="0" hangingPunct="0"/>
            <a:endParaRPr lang="ru-RU" sz="1400">
              <a:latin typeface="Times New Roman" pitchFamily="18" charset="0"/>
            </a:endParaRPr>
          </a:p>
          <a:p>
            <a:pPr indent="449263" eaLnBrk="0" hangingPunct="0"/>
            <a:endParaRPr lang="ru-RU" sz="1400">
              <a:latin typeface="Times New Roman" pitchFamily="18" charset="0"/>
            </a:endParaRPr>
          </a:p>
          <a:p>
            <a:pPr indent="449263" eaLnBrk="0" hangingPunct="0"/>
            <a:endParaRPr lang="ru-RU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914400" y="285728"/>
            <a:ext cx="82296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ДОЛГ ЛЕЖНЕВСОГО ГОРОДСКОГО ПОСЕЛЕНИЯ</a:t>
            </a:r>
          </a:p>
        </p:txBody>
      </p:sp>
      <p:sp>
        <p:nvSpPr>
          <p:cNvPr id="32771" name="TextBox 3"/>
          <p:cNvSpPr txBox="1">
            <a:spLocks noChangeArrowheads="1"/>
          </p:cNvSpPr>
          <p:nvPr/>
        </p:nvSpPr>
        <p:spPr bwMode="auto">
          <a:xfrm>
            <a:off x="2571750" y="1143000"/>
            <a:ext cx="4357688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Wingdings 2" pitchFamily="18" charset="2"/>
              <a:buNone/>
            </a:pPr>
            <a:r>
              <a:rPr lang="ru-RU" sz="2000" b="1"/>
              <a:t>Объем муниципального долга составил:</a:t>
            </a:r>
          </a:p>
          <a:p>
            <a:pPr algn="ctr">
              <a:buFont typeface="Wingdings 2" pitchFamily="18" charset="2"/>
              <a:buNone/>
            </a:pPr>
            <a:r>
              <a:rPr lang="ru-RU" sz="2000" b="1"/>
              <a:t>на 01.01.2015 – 0,0 руб.;</a:t>
            </a:r>
          </a:p>
          <a:p>
            <a:pPr algn="ctr">
              <a:buFont typeface="Wingdings 2" pitchFamily="18" charset="2"/>
              <a:buNone/>
            </a:pPr>
            <a:r>
              <a:rPr lang="ru-RU" sz="2000" b="1"/>
              <a:t>на 01.01.2016 –0,0 руб.;</a:t>
            </a:r>
          </a:p>
          <a:p>
            <a:pPr algn="ctr">
              <a:buFont typeface="Wingdings 2" pitchFamily="18" charset="2"/>
              <a:buNone/>
            </a:pPr>
            <a:r>
              <a:rPr lang="ru-RU" sz="2000" b="1"/>
              <a:t>на 01.01.2017 </a:t>
            </a:r>
            <a:r>
              <a:rPr lang="ru-RU" sz="2000" b="1">
                <a:solidFill>
                  <a:srgbClr val="000000"/>
                </a:solidFill>
              </a:rPr>
              <a:t>–</a:t>
            </a:r>
            <a:r>
              <a:rPr lang="ru-RU" sz="2000" b="1"/>
              <a:t> 0,0 руб</a:t>
            </a:r>
            <a:endParaRPr lang="ru-RU" altLang="ru-RU" sz="2000"/>
          </a:p>
        </p:txBody>
      </p:sp>
      <p:sp>
        <p:nvSpPr>
          <p:cNvPr id="32772" name="TextBox 3"/>
          <p:cNvSpPr txBox="1">
            <a:spLocks noChangeArrowheads="1"/>
          </p:cNvSpPr>
          <p:nvPr/>
        </p:nvSpPr>
        <p:spPr bwMode="auto">
          <a:xfrm>
            <a:off x="2643188" y="3214688"/>
            <a:ext cx="4357687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Wingdings 2" pitchFamily="18" charset="2"/>
              <a:buNone/>
            </a:pPr>
            <a:r>
              <a:rPr lang="ru-RU" sz="2000" b="1"/>
              <a:t>Прогноз объема муниципального долга :</a:t>
            </a:r>
          </a:p>
          <a:p>
            <a:pPr algn="ctr">
              <a:buFont typeface="Wingdings 2" pitchFamily="18" charset="2"/>
              <a:buNone/>
            </a:pPr>
            <a:r>
              <a:rPr lang="ru-RU" sz="2000" b="1"/>
              <a:t>на 01.01.2018 – 0,0 руб.;</a:t>
            </a:r>
          </a:p>
          <a:p>
            <a:pPr algn="ctr">
              <a:buFont typeface="Wingdings 2" pitchFamily="18" charset="2"/>
              <a:buNone/>
            </a:pPr>
            <a:r>
              <a:rPr lang="ru-RU" sz="2000" b="1"/>
              <a:t>на 01.01.2019 –0,0 руб.;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214438"/>
            <a:ext cx="8472488" cy="5072062"/>
          </a:xfrm>
        </p:spPr>
        <p:txBody>
          <a:bodyPr/>
          <a:lstStyle/>
          <a:p>
            <a:pPr algn="just">
              <a:buFont typeface="Arial" charset="0"/>
              <a:buNone/>
              <a:defRPr/>
            </a:pP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		</a:t>
            </a:r>
          </a:p>
          <a:p>
            <a:pPr algn="just">
              <a:buFont typeface="Arial" charset="0"/>
              <a:buNone/>
              <a:defRPr/>
            </a:pP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Материалы подготовлены Финансовым   отделом Администрации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Лежневского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района.</a:t>
            </a:r>
          </a:p>
          <a:p>
            <a:pPr algn="just">
              <a:buFont typeface="Arial" charset="0"/>
              <a:buNone/>
              <a:defRPr/>
            </a:pP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Организация личного приема граждан (физических лиц), в том числе представителей организаций (юридических лиц), общественных объединений, государственных органов, органов местного самоуправления в Финансовом отделе Администрации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Лежневского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 осуществляется Заместителем Главы – Начальником финансового отдела Лебедевой Еленой Александровной.</a:t>
            </a:r>
          </a:p>
          <a:p>
            <a:pPr algn="just">
              <a:buFont typeface="Arial" charset="0"/>
              <a:buNone/>
              <a:defRPr/>
            </a:pP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Организация личного приема граждан  </a:t>
            </a:r>
            <a:r>
              <a:rPr lang="ru-RU" sz="1600" kern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Заместителем Главы администрации - Начальником   финансового   отдела  Лебедевой  Еленой  Александровной:   пятница  с 10</a:t>
            </a:r>
            <a:r>
              <a:rPr lang="ru-RU" sz="1600" kern="0" baseline="30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00</a:t>
            </a:r>
            <a:r>
              <a:rPr lang="ru-RU" sz="1600" kern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до 12</a:t>
            </a:r>
            <a:r>
              <a:rPr lang="ru-RU" sz="1600" kern="0" baseline="30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00</a:t>
            </a:r>
            <a:r>
              <a:rPr lang="ru-RU" sz="1600" kern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, </a:t>
            </a:r>
            <a:r>
              <a:rPr lang="ru-RU" sz="16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адресу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Ивановская область, пос. Лежнево, ул. Октябрьская, д. 32</a:t>
            </a:r>
          </a:p>
          <a:p>
            <a:pPr algn="just">
              <a:buFont typeface="Arial" charset="0"/>
              <a:buNone/>
              <a:defRPr/>
            </a:pPr>
            <a:r>
              <a:rPr lang="ru-RU" sz="1600" kern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Личный прием граждан осуществляется по предварительной записи  лично, либо по телефону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8(49357) 2-14-33, а</a:t>
            </a:r>
            <a:r>
              <a:rPr lang="ru-RU" sz="16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дрес электронной почты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lejnevo_rfo@mail.ru</a:t>
            </a:r>
            <a:endParaRPr lang="ru-RU" sz="1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charset="0"/>
              <a:buNone/>
              <a:defRPr/>
            </a:pP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Также на официальном сайте Администрации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Лежневского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 работает интернет-приемная.	</a:t>
            </a:r>
          </a:p>
          <a:p>
            <a:pPr algn="just">
              <a:buFont typeface="Arial" charset="0"/>
              <a:buNone/>
              <a:defRPr/>
            </a:pP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Информация о возможностях взаимодействия и графике приема граждан депутатами Совета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Лежневского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 представлена  на сайте Администрации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Лежневского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  в разделе «Совет депутатов».</a:t>
            </a:r>
          </a:p>
          <a:p>
            <a:pPr algn="just">
              <a:buFont typeface="Arial" charset="0"/>
              <a:buNone/>
              <a:defRPr/>
            </a:pPr>
            <a:endParaRPr lang="ru-RU" sz="1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charset="0"/>
              <a:buNone/>
              <a:defRPr/>
            </a:pPr>
            <a:endParaRPr lang="ru-RU" sz="1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charset="0"/>
              <a:buNone/>
              <a:defRPr/>
            </a:pPr>
            <a:endParaRPr lang="ru-RU" sz="1600" kern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charset="0"/>
              <a:buNone/>
              <a:defRPr/>
            </a:pPr>
            <a:endParaRPr lang="ru-RU" sz="1400" kern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  <a:defRPr/>
            </a:pP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3" name="Picture 6" descr="http://gazetaingush.ru/sites/default/files/news/20170403-v-ufssp-rossii-po-respublike-ingushetiya-12-aprelya-proydet-den-edinogo-priema-grazhdan/ispolkom63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25" y="285750"/>
            <a:ext cx="2000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8" descr="http://gazeta-leninsk.ru/wp-content/uploads/2016/10/4385ec4c20078b402c9e5cc52f832d39-768x35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50" y="142875"/>
            <a:ext cx="2143125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2" name="Заголовок 3"/>
          <p:cNvSpPr>
            <a:spLocks noGrp="1"/>
          </p:cNvSpPr>
          <p:nvPr>
            <p:ph type="title"/>
          </p:nvPr>
        </p:nvSpPr>
        <p:spPr>
          <a:xfrm>
            <a:off x="2428860" y="785794"/>
            <a:ext cx="4214842" cy="785818"/>
          </a:xfrm>
        </p:spPr>
        <p:txBody>
          <a:bodyPr/>
          <a:lstStyle/>
          <a:p>
            <a:pPr>
              <a:defRPr/>
            </a:pP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КОНТАКТНАЯ ИНФОРМАЦИЯ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344" y="428604"/>
            <a:ext cx="8958072" cy="585791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>
            <a:noAutofit/>
          </a:bodyPr>
          <a:lstStyle/>
          <a:p>
            <a:pPr indent="0" algn="ctr">
              <a:lnSpc>
                <a:spcPts val="3816"/>
              </a:lnSpc>
            </a:pPr>
            <a:r>
              <a:rPr lang="ru" sz="2800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«Бюджет </a:t>
            </a:r>
            <a:r>
              <a:rPr lang="ru" sz="2800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для граждан» - это упрощённая версия </a:t>
            </a:r>
            <a:r>
              <a:rPr lang="ru" sz="2800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бюджетного </a:t>
            </a:r>
            <a:r>
              <a:rPr lang="ru" sz="2800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документа, </a:t>
            </a:r>
            <a:r>
              <a:rPr lang="ru" sz="2800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которая использует доступные </a:t>
            </a:r>
            <a:r>
              <a:rPr lang="ru" sz="2800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форматы, чтобы облегчить гражданам понимание бюджета, объяснить им планы и действия </a:t>
            </a:r>
            <a:r>
              <a:rPr lang="ru" sz="2800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Лежневского городского поселения в 2016 </a:t>
            </a:r>
            <a:r>
              <a:rPr lang="ru" sz="2800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году, </a:t>
            </a:r>
            <a:r>
              <a:rPr lang="ru" sz="2800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в доступной форме представлено описание доходов, расходов бюджета и их структуры, приоритетные направления расходования бюджетных средств, объёмы бюджетных ассигнований, направляемых на финансирование социально-значимых мероприятий  в сфере образования, культуры, физической культуры, спорта и в других сферах</a:t>
            </a:r>
            <a:endParaRPr lang="ru" sz="2800" b="1" dirty="0">
              <a:solidFill>
                <a:schemeClr val="tx2">
                  <a:lumMod val="75000"/>
                </a:schemeClr>
              </a:solidFill>
              <a:latin typeface="Times New Roman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75688" y="448056"/>
            <a:ext cx="5074920" cy="40917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>
            <a:noAutofit/>
          </a:bodyPr>
          <a:lstStyle/>
          <a:p>
            <a:pPr indent="0" algn="ctr">
              <a:lnSpc>
                <a:spcPts val="2880"/>
              </a:lnSpc>
            </a:pPr>
            <a:r>
              <a:rPr lang="ru" sz="2000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БЮДЖЕТ И БЮДЖЕТНЫЙ ПРОЦЕСС</a:t>
            </a:r>
            <a:endParaRPr lang="ru" sz="2000" b="1" dirty="0">
              <a:solidFill>
                <a:schemeClr val="tx2">
                  <a:lumMod val="75000"/>
                </a:schemeClr>
              </a:solidFill>
              <a:latin typeface="Times New Roman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714348" y="1357298"/>
            <a:ext cx="2143140" cy="135732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/>
                </a:solidFill>
              </a:rPr>
              <a:t>ДОХОДЫ БЮДЖЕТА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- поступившие в бюджет денежные средства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714348" y="3643314"/>
            <a:ext cx="2143140" cy="12858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/>
                </a:solidFill>
              </a:rPr>
              <a:t>РАСХОДЫ БЮДЖЕТА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- выплаченные из бюджета денежные средства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7" name="Плюс 6"/>
          <p:cNvSpPr/>
          <p:nvPr/>
        </p:nvSpPr>
        <p:spPr>
          <a:xfrm>
            <a:off x="1428728" y="2857496"/>
            <a:ext cx="642942" cy="642942"/>
          </a:xfrm>
          <a:prstGeom prst="mathPlus">
            <a:avLst>
              <a:gd name="adj1" fmla="val 2352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>
            <a:off x="2571736" y="2857496"/>
            <a:ext cx="714380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3428992" y="2000240"/>
            <a:ext cx="2428892" cy="207170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БЮДЖЕТ 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форма образования и расходования денежных средств, предназначенных для финансового обеспечения задач и функций государства и местного самоуправления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643702" y="1643050"/>
            <a:ext cx="221457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dirty="0" smtClean="0"/>
              <a:t>Если расходы бюджета превысили доходы, то бюджет исполнен с </a:t>
            </a:r>
            <a:r>
              <a:rPr lang="ru-RU" sz="1200" u="sng" dirty="0" smtClean="0"/>
              <a:t>дефицитом.</a:t>
            </a:r>
          </a:p>
          <a:p>
            <a:pPr algn="just"/>
            <a:r>
              <a:rPr lang="ru-RU" sz="1200" dirty="0" smtClean="0"/>
              <a:t>Превышение доходов над расходами образует </a:t>
            </a:r>
            <a:r>
              <a:rPr lang="ru-RU" sz="1200" u="sng" dirty="0" err="1" smtClean="0"/>
              <a:t>профицит</a:t>
            </a:r>
            <a:r>
              <a:rPr lang="ru-RU" sz="1200" u="sng" dirty="0" smtClean="0"/>
              <a:t> </a:t>
            </a:r>
            <a:r>
              <a:rPr lang="ru-RU" sz="1200" dirty="0" smtClean="0"/>
              <a:t>бюджета.</a:t>
            </a:r>
          </a:p>
          <a:p>
            <a:pPr algn="just"/>
            <a:endParaRPr lang="ru-RU" sz="1200" dirty="0" smtClean="0"/>
          </a:p>
          <a:p>
            <a:pPr algn="just"/>
            <a:endParaRPr lang="ru-RU" sz="1200" dirty="0" smtClean="0"/>
          </a:p>
          <a:p>
            <a:pPr algn="just"/>
            <a:r>
              <a:rPr lang="ru-RU" sz="1200" u="sng" dirty="0" smtClean="0"/>
              <a:t>Сбалансированность бюджета по доходам и расходам </a:t>
            </a:r>
            <a:r>
              <a:rPr lang="ru-RU" sz="1200" dirty="0" smtClean="0"/>
              <a:t>   – основополагающее требование, предъявляемое при составлении, утверждении и исполнении бюджета.</a:t>
            </a:r>
            <a:endParaRPr lang="ru-RU" sz="1200" dirty="0"/>
          </a:p>
        </p:txBody>
      </p:sp>
      <p:sp>
        <p:nvSpPr>
          <p:cNvPr id="11" name="TextBox 10"/>
          <p:cNvSpPr txBox="1"/>
          <p:nvPr/>
        </p:nvSpPr>
        <p:spPr>
          <a:xfrm>
            <a:off x="928662" y="5286388"/>
            <a:ext cx="74295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b="1" dirty="0" smtClean="0"/>
              <a:t>Бюджетный процесс</a:t>
            </a:r>
            <a:r>
              <a:rPr lang="ru-RU" sz="1200" dirty="0" smtClean="0"/>
              <a:t> – регламентируемая законодательством Российской </a:t>
            </a:r>
            <a:r>
              <a:rPr lang="ru-RU" sz="1200" dirty="0" err="1" smtClean="0"/>
              <a:t>Фдерации</a:t>
            </a:r>
            <a:r>
              <a:rPr lang="ru-RU" sz="1200" dirty="0" smtClean="0"/>
              <a:t> деятельность органов государственной власти, органов местного самоуправления и</a:t>
            </a:r>
            <a:r>
              <a:rPr lang="ru-RU" sz="1200" b="1" dirty="0" smtClean="0"/>
              <a:t> </a:t>
            </a:r>
            <a:r>
              <a:rPr lang="ru-RU" sz="1200" dirty="0" smtClean="0"/>
              <a:t>иных участников  бюджетного процесса по составлению и рассмотрению проектов бюджетов, </a:t>
            </a:r>
            <a:r>
              <a:rPr lang="ru-RU" sz="1200" dirty="0" err="1" smtClean="0"/>
              <a:t>утверждениюи</a:t>
            </a:r>
            <a:r>
              <a:rPr lang="ru-RU" sz="1200" dirty="0" smtClean="0"/>
              <a:t>  исполнению бюджетов, контролю за их исполнением,  осуществлению бюджетного учета, составлению, внешней проверке, рассмотрению и утверждению бюджетной отчетности</a:t>
            </a:r>
            <a:endParaRPr lang="ru-RU" sz="1200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75688" y="448056"/>
            <a:ext cx="5074920" cy="67360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>
            <a:noAutofit/>
          </a:bodyPr>
          <a:lstStyle/>
          <a:p>
            <a:pPr indent="0" algn="ctr">
              <a:lnSpc>
                <a:spcPts val="2880"/>
              </a:lnSpc>
            </a:pPr>
            <a:r>
              <a:rPr lang="ru" sz="2300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Основные характеристики бюджета </a:t>
            </a:r>
            <a:r>
              <a:rPr lang="ru" sz="2300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Лежневского городского </a:t>
            </a:r>
            <a:r>
              <a:rPr lang="ru" sz="2300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поселения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732776" y="1289304"/>
            <a:ext cx="950976" cy="240792"/>
          </a:xfrm>
          <a:prstGeom prst="rect">
            <a:avLst/>
          </a:prstGeom>
          <a:solidFill>
            <a:srgbClr val="FECEC1"/>
          </a:solidFill>
        </p:spPr>
        <p:txBody>
          <a:bodyPr wrap="none" lIns="0" tIns="0" rIns="0" bIns="0">
            <a:noAutofit/>
          </a:bodyPr>
          <a:lstStyle/>
          <a:p>
            <a:pPr indent="0"/>
            <a:r>
              <a:rPr lang="ru" sz="1500" b="1">
                <a:latin typeface="Times New Roman"/>
              </a:rPr>
              <a:t>млн. руб.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16992" y="1572768"/>
          <a:ext cx="8546592" cy="4148708"/>
        </p:xfrm>
        <a:graphic>
          <a:graphicData uri="http://schemas.openxmlformats.org/drawingml/2006/table">
            <a:tbl>
              <a:tblPr/>
              <a:tblGrid>
                <a:gridCol w="2852928"/>
                <a:gridCol w="2157984"/>
                <a:gridCol w="1944624"/>
                <a:gridCol w="1591056"/>
              </a:tblGrid>
              <a:tr h="880872">
                <a:tc rowSpan="2">
                  <a:txBody>
                    <a:bodyPr/>
                    <a:lstStyle/>
                    <a:p>
                      <a:pPr indent="0" algn="ctr"/>
                      <a:r>
                        <a:rPr lang="ru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Показатели</a:t>
                      </a:r>
                    </a:p>
                  </a:txBody>
                  <a:tcPr marL="0" marR="0" marT="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marL="419100" indent="0"/>
                      <a:r>
                        <a:rPr lang="ru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Утверждено на </a:t>
                      </a:r>
                      <a:r>
                        <a:rPr lang="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2016 </a:t>
                      </a:r>
                      <a:r>
                        <a:rPr lang="ru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0" marR="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sz="4200"/>
                    </a:p>
                  </a:txBody>
                  <a:tcPr marL="0" marR="0" marT="0" marB="0"/>
                </a:tc>
                <a:tc rowSpan="2">
                  <a:txBody>
                    <a:bodyPr/>
                    <a:lstStyle/>
                    <a:p>
                      <a:pPr marL="114300" indent="0" algn="ctr">
                        <a:spcAft>
                          <a:spcPts val="1050"/>
                        </a:spcAft>
                      </a:pPr>
                      <a:r>
                        <a:rPr lang="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% исполнения</a:t>
                      </a:r>
                      <a:endParaRPr lang="ru" sz="16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noFill/>
                  </a:tcPr>
                </a:tc>
              </a:tr>
              <a:tr h="832484">
                <a:tc vMerge="1">
                  <a:txBody>
                    <a:bodyPr/>
                    <a:lstStyle/>
                    <a:p>
                      <a:endParaRPr sz="680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 indent="0" algn="ctr">
                        <a:lnSpc>
                          <a:spcPct val="100000"/>
                        </a:lnSpc>
                      </a:pPr>
                      <a:r>
                        <a:rPr lang="ru" sz="14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первоначально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279400" indent="139700" algn="ctr">
                        <a:lnSpc>
                          <a:spcPct val="100000"/>
                        </a:lnSpc>
                      </a:pPr>
                      <a:r>
                        <a:rPr lang="ru" sz="14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с учетом внесенных изменений</a:t>
                      </a:r>
                    </a:p>
                  </a:txBody>
                  <a:tcPr marL="0" marR="0" marT="0" marB="0" anchor="ctr">
                    <a:noFill/>
                  </a:tcPr>
                </a:tc>
                <a:tc vMerge="1">
                  <a:txBody>
                    <a:bodyPr/>
                    <a:lstStyle/>
                    <a:p>
                      <a:endParaRPr sz="6800"/>
                    </a:p>
                  </a:txBody>
                  <a:tcPr marL="0" marR="0" marT="0" marB="0"/>
                </a:tc>
              </a:tr>
              <a:tr h="841248">
                <a:tc>
                  <a:txBody>
                    <a:bodyPr/>
                    <a:lstStyle/>
                    <a:p>
                      <a:pPr indent="0"/>
                      <a:r>
                        <a:rPr lang="ru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Общий объем доходов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37,4</a:t>
                      </a:r>
                      <a:endParaRPr lang="ru" sz="16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38,9</a:t>
                      </a:r>
                      <a:endParaRPr lang="ru" sz="16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104,1</a:t>
                      </a:r>
                      <a:endParaRPr lang="ru" sz="16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noFill/>
                  </a:tcPr>
                </a:tc>
              </a:tr>
              <a:tr h="792480">
                <a:tc>
                  <a:txBody>
                    <a:bodyPr/>
                    <a:lstStyle/>
                    <a:p>
                      <a:pPr indent="0"/>
                      <a:r>
                        <a:rPr lang="ru" sz="1600" b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Общий объем расходов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37,6</a:t>
                      </a:r>
                      <a:endParaRPr lang="ru" sz="16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36,6</a:t>
                      </a:r>
                      <a:endParaRPr lang="ru" sz="16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97,3</a:t>
                      </a:r>
                      <a:endParaRPr lang="ru" sz="16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noFill/>
                  </a:tcPr>
                </a:tc>
              </a:tr>
              <a:tr h="801624">
                <a:tc>
                  <a:txBody>
                    <a:bodyPr/>
                    <a:lstStyle/>
                    <a:p>
                      <a:pPr indent="0"/>
                      <a:r>
                        <a:rPr lang="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Дефицит «-», профицит «+»</a:t>
                      </a:r>
                      <a:endParaRPr lang="ru" sz="16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-0,2</a:t>
                      </a:r>
                      <a:endParaRPr lang="ru" sz="16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+2,3</a:t>
                      </a:r>
                      <a:endParaRPr lang="ru" sz="16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/>
                      <a:endParaRPr lang="ru" sz="16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noFill/>
                  </a:tcPr>
                </a:tc>
              </a:tr>
            </a:tbl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0392" y="164592"/>
            <a:ext cx="7513320" cy="90695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0" tIns="0" rIns="0" bIns="0">
            <a:noAutofit/>
          </a:bodyPr>
          <a:lstStyle/>
          <a:p>
            <a:pPr indent="0" algn="ctr"/>
            <a:r>
              <a:rPr lang="ru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Основные характеристики бюджета </a:t>
            </a:r>
          </a:p>
          <a:p>
            <a:pPr indent="0" algn="ctr"/>
            <a:r>
              <a:rPr lang="ru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Лежневского городского поселения </a:t>
            </a:r>
            <a:r>
              <a:rPr lang="ru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за три </a:t>
            </a:r>
            <a:r>
              <a:rPr lang="ru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 </a:t>
            </a:r>
            <a:r>
              <a:rPr lang="ru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года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524000" y="1397000"/>
          <a:ext cx="6096000" cy="37753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2015 год</a:t>
                      </a:r>
                    </a:p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(исполнено)</a:t>
                      </a:r>
                    </a:p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млн. руб.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2016 год</a:t>
                      </a:r>
                    </a:p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(исполнено)</a:t>
                      </a:r>
                    </a:p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млн. руб.</a:t>
                      </a:r>
                    </a:p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2017 год</a:t>
                      </a:r>
                    </a:p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(план)</a:t>
                      </a:r>
                    </a:p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млн. руб.</a:t>
                      </a:r>
                    </a:p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34664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39,2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38,8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35,9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44850"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налоговые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и 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неналоговые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24,1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28,2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24,4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15,1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10,6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11,5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38,7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36,6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35,9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Дефицит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Профицит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1000" y="1357298"/>
            <a:ext cx="8400288" cy="371477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>
            <a:noAutofit/>
          </a:bodyPr>
          <a:lstStyle/>
          <a:p>
            <a:pPr indent="0" algn="ctr">
              <a:lnSpc>
                <a:spcPts val="5256"/>
              </a:lnSpc>
            </a:pPr>
            <a:endParaRPr lang="ru" sz="4300" b="1" spc="-50" dirty="0">
              <a:solidFill>
                <a:srgbClr val="FFFFFF"/>
              </a:solidFill>
              <a:latin typeface="Times New Roman"/>
            </a:endParaRPr>
          </a:p>
          <a:p>
            <a:pPr indent="0" algn="ctr">
              <a:lnSpc>
                <a:spcPts val="5256"/>
              </a:lnSpc>
            </a:pPr>
            <a:r>
              <a:rPr lang="ru" sz="4300" b="1" spc="-5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И</a:t>
            </a:r>
            <a:r>
              <a:rPr lang="ru" sz="4300" b="1" spc="-50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сполнение </a:t>
            </a:r>
            <a:r>
              <a:rPr lang="ru" sz="4300" b="1" spc="-5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бюджета </a:t>
            </a:r>
            <a:r>
              <a:rPr lang="ru" sz="4300" b="1" spc="-50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Лежневского </a:t>
            </a:r>
            <a:r>
              <a:rPr lang="ru" sz="4300" b="1" spc="-5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городского поселения в </a:t>
            </a:r>
            <a:r>
              <a:rPr lang="ru" sz="4300" b="1" spc="-50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2016 </a:t>
            </a:r>
            <a:r>
              <a:rPr lang="ru" sz="4300" b="1" spc="-5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году</a:t>
            </a:r>
          </a:p>
          <a:p>
            <a:pPr indent="0" algn="ctr">
              <a:lnSpc>
                <a:spcPts val="5256"/>
              </a:lnSpc>
            </a:pPr>
            <a:r>
              <a:rPr lang="ru" sz="4300" b="1" spc="-5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по доходам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09600" y="188976"/>
            <a:ext cx="7912608" cy="73969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>
            <a:noAutofit/>
          </a:bodyPr>
          <a:lstStyle/>
          <a:p>
            <a:pPr indent="0" algn="ctr">
              <a:spcAft>
                <a:spcPts val="630"/>
              </a:spcAft>
            </a:pPr>
            <a:r>
              <a:rPr lang="ru" sz="2000" dirty="0">
                <a:solidFill>
                  <a:srgbClr val="403152"/>
                </a:solidFill>
                <a:latin typeface="Times New Roman"/>
              </a:rPr>
              <a:t>Структура налоговых доходов бюджета </a:t>
            </a:r>
            <a:r>
              <a:rPr lang="ru" sz="2000" dirty="0" smtClean="0">
                <a:solidFill>
                  <a:srgbClr val="403152"/>
                </a:solidFill>
                <a:latin typeface="Times New Roman"/>
              </a:rPr>
              <a:t>Лежневского </a:t>
            </a:r>
            <a:r>
              <a:rPr lang="ru" sz="2000" dirty="0">
                <a:solidFill>
                  <a:srgbClr val="403152"/>
                </a:solidFill>
                <a:latin typeface="Times New Roman"/>
              </a:rPr>
              <a:t>городского</a:t>
            </a:r>
          </a:p>
          <a:p>
            <a:pPr indent="0" algn="ctr">
              <a:spcAft>
                <a:spcPts val="4620"/>
              </a:spcAft>
            </a:pPr>
            <a:r>
              <a:rPr lang="ru" sz="2000" dirty="0">
                <a:solidFill>
                  <a:srgbClr val="403152"/>
                </a:solidFill>
                <a:latin typeface="Times New Roman"/>
              </a:rPr>
              <a:t>поселения в </a:t>
            </a:r>
            <a:r>
              <a:rPr lang="ru" sz="2000" dirty="0" smtClean="0">
                <a:solidFill>
                  <a:srgbClr val="403152"/>
                </a:solidFill>
                <a:latin typeface="Times New Roman"/>
              </a:rPr>
              <a:t>2016 </a:t>
            </a:r>
            <a:r>
              <a:rPr lang="ru" sz="2000" dirty="0">
                <a:solidFill>
                  <a:srgbClr val="403152"/>
                </a:solidFill>
                <a:latin typeface="Times New Roman"/>
              </a:rPr>
              <a:t>году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928926" y="1357298"/>
            <a:ext cx="3286148" cy="517222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ctr">
              <a:spcBef>
                <a:spcPts val="4620"/>
              </a:spcBef>
              <a:spcAft>
                <a:spcPts val="210"/>
              </a:spcAft>
            </a:pPr>
            <a:r>
              <a:rPr lang="ru" sz="2800" b="1" dirty="0">
                <a:latin typeface="Times New Roman"/>
              </a:rPr>
              <a:t>Налоговые доходы</a:t>
            </a:r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1500166" y="2000240"/>
          <a:ext cx="6858048" cy="42148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9728" y="505968"/>
            <a:ext cx="8924544" cy="70845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>
            <a:noAutofit/>
          </a:bodyPr>
          <a:lstStyle/>
          <a:p>
            <a:pPr indent="0" algn="ctr">
              <a:spcAft>
                <a:spcPts val="1050"/>
              </a:spcAft>
            </a:pPr>
            <a:r>
              <a:rPr lang="ru" sz="2100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Структура</a:t>
            </a:r>
            <a:r>
              <a:rPr lang="ru" sz="2100" b="1" dirty="0">
                <a:solidFill>
                  <a:srgbClr val="E46C0A"/>
                </a:solidFill>
                <a:latin typeface="Times New Roman"/>
              </a:rPr>
              <a:t> </a:t>
            </a:r>
            <a:r>
              <a:rPr lang="ru" sz="2100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неналоговых доходов бюджета </a:t>
            </a:r>
            <a:r>
              <a:rPr lang="ru" sz="2100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Лежневского городского </a:t>
            </a:r>
            <a:r>
              <a:rPr lang="ru" sz="2100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поселения в </a:t>
            </a:r>
            <a:r>
              <a:rPr lang="ru" sz="2100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2016 году</a:t>
            </a:r>
            <a:endParaRPr lang="ru" sz="2100" b="1" dirty="0">
              <a:solidFill>
                <a:schemeClr val="tx2">
                  <a:lumMod val="75000"/>
                </a:schemeClr>
              </a:solidFill>
              <a:latin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28926" y="1428736"/>
            <a:ext cx="3286148" cy="528080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-203200" algn="ctr">
              <a:spcAft>
                <a:spcPts val="1680"/>
              </a:spcAft>
            </a:pPr>
            <a:r>
              <a:rPr lang="ru" sz="2400" b="1" dirty="0" smtClean="0">
                <a:latin typeface="Times New Roman"/>
              </a:rPr>
              <a:t>Неналоговые</a:t>
            </a:r>
            <a:r>
              <a:rPr lang="ru" sz="2100" b="1" dirty="0">
                <a:latin typeface="Times New Roman"/>
              </a:rPr>
              <a:t> </a:t>
            </a:r>
            <a:r>
              <a:rPr lang="ru" sz="2400" b="1" dirty="0" smtClean="0">
                <a:latin typeface="Times New Roman"/>
              </a:rPr>
              <a:t>доходы</a:t>
            </a:r>
            <a:endParaRPr lang="ru" sz="2100" b="1" dirty="0">
              <a:latin typeface="Times New Roman"/>
            </a:endParaRPr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1643042" y="1928802"/>
          <a:ext cx="6500858" cy="41434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27888" y="661416"/>
            <a:ext cx="7894320" cy="69588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0" tIns="0" rIns="0" bIns="0">
            <a:noAutofit/>
          </a:bodyPr>
          <a:lstStyle/>
          <a:p>
            <a:pPr indent="0" algn="ctr"/>
            <a:r>
              <a:rPr lang="ru" sz="280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Безвозмездные поступления (млн.руб.)</a:t>
            </a:r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857224" y="1828800"/>
          <a:ext cx="7072362" cy="40290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1730</TotalTime>
  <Words>853</Words>
  <PresentationFormat>Экран (4:3)</PresentationFormat>
  <Paragraphs>210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Участие граждан в бюджетном процессе</vt:lpstr>
      <vt:lpstr>МУНИЦИПАЛЬНЫЙ ДОЛГ ЛЕЖНЕВСОГО ГОРОДСКОГО ПОСЕЛЕНИЯ</vt:lpstr>
      <vt:lpstr>КОНТАКТНАЯ ИНФОРМАЦИЯ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/>
  <dc:creator>Инжутова Лариса</dc:creator>
  <cp:keywords/>
  <cp:lastModifiedBy>Admin</cp:lastModifiedBy>
  <cp:revision>166</cp:revision>
  <dcterms:modified xsi:type="dcterms:W3CDTF">2017-08-17T10:52:52Z</dcterms:modified>
</cp:coreProperties>
</file>